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86"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94660"/>
  </p:normalViewPr>
  <p:slideViewPr>
    <p:cSldViewPr snapToGrid="0" snapToObjects="1">
      <p:cViewPr varScale="1">
        <p:scale>
          <a:sx n="107" d="100"/>
          <a:sy n="107" d="100"/>
        </p:scale>
        <p:origin x="13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26BC7A-ECA1-4F4D-9BE0-B1063E3DF710}"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4CC4E-4A21-8D40-982C-F074E72201D4}" type="slidenum">
              <a:rPr lang="en-US" smtClean="0"/>
              <a:t>‹#›</a:t>
            </a:fld>
            <a:endParaRPr lang="en-US"/>
          </a:p>
        </p:txBody>
      </p:sp>
    </p:spTree>
    <p:extLst>
      <p:ext uri="{BB962C8B-B14F-4D97-AF65-F5344CB8AC3E}">
        <p14:creationId xmlns:p14="http://schemas.microsoft.com/office/powerpoint/2010/main" val="3171349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26BC7A-ECA1-4F4D-9BE0-B1063E3DF710}"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4CC4E-4A21-8D40-982C-F074E72201D4}" type="slidenum">
              <a:rPr lang="en-US" smtClean="0"/>
              <a:t>‹#›</a:t>
            </a:fld>
            <a:endParaRPr lang="en-US"/>
          </a:p>
        </p:txBody>
      </p:sp>
    </p:spTree>
    <p:extLst>
      <p:ext uri="{BB962C8B-B14F-4D97-AF65-F5344CB8AC3E}">
        <p14:creationId xmlns:p14="http://schemas.microsoft.com/office/powerpoint/2010/main" val="4008826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26BC7A-ECA1-4F4D-9BE0-B1063E3DF710}"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4CC4E-4A21-8D40-982C-F074E72201D4}" type="slidenum">
              <a:rPr lang="en-US" smtClean="0"/>
              <a:t>‹#›</a:t>
            </a:fld>
            <a:endParaRPr lang="en-US"/>
          </a:p>
        </p:txBody>
      </p:sp>
    </p:spTree>
    <p:extLst>
      <p:ext uri="{BB962C8B-B14F-4D97-AF65-F5344CB8AC3E}">
        <p14:creationId xmlns:p14="http://schemas.microsoft.com/office/powerpoint/2010/main" val="357967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26BC7A-ECA1-4F4D-9BE0-B1063E3DF710}"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4CC4E-4A21-8D40-982C-F074E72201D4}" type="slidenum">
              <a:rPr lang="en-US" smtClean="0"/>
              <a:t>‹#›</a:t>
            </a:fld>
            <a:endParaRPr lang="en-US"/>
          </a:p>
        </p:txBody>
      </p:sp>
    </p:spTree>
    <p:extLst>
      <p:ext uri="{BB962C8B-B14F-4D97-AF65-F5344CB8AC3E}">
        <p14:creationId xmlns:p14="http://schemas.microsoft.com/office/powerpoint/2010/main" val="3433959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26BC7A-ECA1-4F4D-9BE0-B1063E3DF710}"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4CC4E-4A21-8D40-982C-F074E72201D4}" type="slidenum">
              <a:rPr lang="en-US" smtClean="0"/>
              <a:t>‹#›</a:t>
            </a:fld>
            <a:endParaRPr lang="en-US"/>
          </a:p>
        </p:txBody>
      </p:sp>
    </p:spTree>
    <p:extLst>
      <p:ext uri="{BB962C8B-B14F-4D97-AF65-F5344CB8AC3E}">
        <p14:creationId xmlns:p14="http://schemas.microsoft.com/office/powerpoint/2010/main" val="479173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26BC7A-ECA1-4F4D-9BE0-B1063E3DF710}"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4CC4E-4A21-8D40-982C-F074E72201D4}" type="slidenum">
              <a:rPr lang="en-US" smtClean="0"/>
              <a:t>‹#›</a:t>
            </a:fld>
            <a:endParaRPr lang="en-US"/>
          </a:p>
        </p:txBody>
      </p:sp>
    </p:spTree>
    <p:extLst>
      <p:ext uri="{BB962C8B-B14F-4D97-AF65-F5344CB8AC3E}">
        <p14:creationId xmlns:p14="http://schemas.microsoft.com/office/powerpoint/2010/main" val="43607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26BC7A-ECA1-4F4D-9BE0-B1063E3DF710}" type="datetimeFigureOut">
              <a:rPr lang="en-US" smtClean="0"/>
              <a:t>4/19/2018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C4CC4E-4A21-8D40-982C-F074E72201D4}" type="slidenum">
              <a:rPr lang="en-US" smtClean="0"/>
              <a:t>‹#›</a:t>
            </a:fld>
            <a:endParaRPr lang="en-US"/>
          </a:p>
        </p:txBody>
      </p:sp>
    </p:spTree>
    <p:extLst>
      <p:ext uri="{BB962C8B-B14F-4D97-AF65-F5344CB8AC3E}">
        <p14:creationId xmlns:p14="http://schemas.microsoft.com/office/powerpoint/2010/main" val="974454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26BC7A-ECA1-4F4D-9BE0-B1063E3DF710}" type="datetimeFigureOut">
              <a:rPr lang="en-US" smtClean="0"/>
              <a:t>4/19/2018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C4CC4E-4A21-8D40-982C-F074E72201D4}" type="slidenum">
              <a:rPr lang="en-US" smtClean="0"/>
              <a:t>‹#›</a:t>
            </a:fld>
            <a:endParaRPr lang="en-US"/>
          </a:p>
        </p:txBody>
      </p:sp>
    </p:spTree>
    <p:extLst>
      <p:ext uri="{BB962C8B-B14F-4D97-AF65-F5344CB8AC3E}">
        <p14:creationId xmlns:p14="http://schemas.microsoft.com/office/powerpoint/2010/main" val="2331122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26BC7A-ECA1-4F4D-9BE0-B1063E3DF710}" type="datetimeFigureOut">
              <a:rPr lang="en-US" smtClean="0"/>
              <a:t>4/19/2018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C4CC4E-4A21-8D40-982C-F074E72201D4}" type="slidenum">
              <a:rPr lang="en-US" smtClean="0"/>
              <a:t>‹#›</a:t>
            </a:fld>
            <a:endParaRPr lang="en-US"/>
          </a:p>
        </p:txBody>
      </p:sp>
    </p:spTree>
    <p:extLst>
      <p:ext uri="{BB962C8B-B14F-4D97-AF65-F5344CB8AC3E}">
        <p14:creationId xmlns:p14="http://schemas.microsoft.com/office/powerpoint/2010/main" val="2955191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26BC7A-ECA1-4F4D-9BE0-B1063E3DF710}"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4CC4E-4A21-8D40-982C-F074E72201D4}" type="slidenum">
              <a:rPr lang="en-US" smtClean="0"/>
              <a:t>‹#›</a:t>
            </a:fld>
            <a:endParaRPr lang="en-US"/>
          </a:p>
        </p:txBody>
      </p:sp>
    </p:spTree>
    <p:extLst>
      <p:ext uri="{BB962C8B-B14F-4D97-AF65-F5344CB8AC3E}">
        <p14:creationId xmlns:p14="http://schemas.microsoft.com/office/powerpoint/2010/main" val="2991434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26BC7A-ECA1-4F4D-9BE0-B1063E3DF710}"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4CC4E-4A21-8D40-982C-F074E72201D4}" type="slidenum">
              <a:rPr lang="en-US" smtClean="0"/>
              <a:t>‹#›</a:t>
            </a:fld>
            <a:endParaRPr lang="en-US"/>
          </a:p>
        </p:txBody>
      </p:sp>
    </p:spTree>
    <p:extLst>
      <p:ext uri="{BB962C8B-B14F-4D97-AF65-F5344CB8AC3E}">
        <p14:creationId xmlns:p14="http://schemas.microsoft.com/office/powerpoint/2010/main" val="2772659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26BC7A-ECA1-4F4D-9BE0-B1063E3DF710}" type="datetimeFigureOut">
              <a:rPr lang="en-US" smtClean="0"/>
              <a:t>4/19/2018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C4CC4E-4A21-8D40-982C-F074E72201D4}" type="slidenum">
              <a:rPr lang="en-US" smtClean="0"/>
              <a:t>‹#›</a:t>
            </a:fld>
            <a:endParaRPr lang="en-US"/>
          </a:p>
        </p:txBody>
      </p:sp>
    </p:spTree>
    <p:extLst>
      <p:ext uri="{BB962C8B-B14F-4D97-AF65-F5344CB8AC3E}">
        <p14:creationId xmlns:p14="http://schemas.microsoft.com/office/powerpoint/2010/main" val="3211819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pic>
        <p:nvPicPr>
          <p:cNvPr id="4" name="Picture 3" descr="HSWH_SC_L04_R1097363_FUL.png"/>
          <p:cNvPicPr>
            <a:picLocks/>
          </p:cNvPicPr>
          <p:nvPr/>
        </p:nvPicPr>
        <p:blipFill>
          <a:blip r:embed="rId2">
            <a:extLst>
              <a:ext uri="{28A0092B-C50C-407E-A947-70E740481C1C}">
                <a14:useLocalDpi xmlns:a14="http://schemas.microsoft.com/office/drawing/2010/main" val="0"/>
              </a:ext>
            </a:extLst>
          </a:blip>
          <a:stretch>
            <a:fillRect/>
          </a:stretch>
        </p:blipFill>
        <p:spPr>
          <a:xfrm>
            <a:off x="381000" y="1524000"/>
            <a:ext cx="6096000" cy="4178300"/>
          </a:xfrm>
          <a:prstGeom prst="rect">
            <a:avLst/>
          </a:prstGeom>
        </p:spPr>
      </p:pic>
      <p:sp>
        <p:nvSpPr>
          <p:cNvPr id="5" name="TextBox 4"/>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Absolutism and Revolution  (1550–1850)</a:t>
            </a:r>
            <a:r>
              <a:rPr lang="en-US" sz="2400" dirty="0">
                <a:solidFill>
                  <a:srgbClr val="DA0202"/>
                </a:solidFill>
              </a:rPr>
              <a:t> </a:t>
            </a:r>
          </a:p>
          <a:p>
            <a:r>
              <a:rPr lang="en-US" sz="2400" b="1" dirty="0"/>
              <a:t>Topic 6 Lesson 4 </a:t>
            </a:r>
            <a:r>
              <a:rPr lang="en-US" sz="2400" dirty="0"/>
              <a:t>The Enlightenment </a:t>
            </a:r>
          </a:p>
        </p:txBody>
      </p:sp>
    </p:spTree>
    <p:extLst>
      <p:ext uri="{BB962C8B-B14F-4D97-AF65-F5344CB8AC3E}">
        <p14:creationId xmlns:p14="http://schemas.microsoft.com/office/powerpoint/2010/main" val="1113468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50114"/>
            <a:ext cx="8584514" cy="461665"/>
          </a:xfrm>
          <a:prstGeom prst="rect">
            <a:avLst/>
          </a:prstGeom>
          <a:noFill/>
        </p:spPr>
        <p:txBody>
          <a:bodyPr vert="horz" wrap="square" rtlCol="0">
            <a:spAutoFit/>
          </a:bodyPr>
          <a:lstStyle/>
          <a:p>
            <a:pPr algn="ctr"/>
            <a:r>
              <a:rPr lang="en-US" sz="2400" b="1" dirty="0">
                <a:solidFill>
                  <a:srgbClr val="0072BC"/>
                </a:solidFill>
              </a:rPr>
              <a:t>The Philosophes</a:t>
            </a:r>
          </a:p>
        </p:txBody>
      </p:sp>
      <p:sp>
        <p:nvSpPr>
          <p:cNvPr id="3" name="TextBox 2"/>
          <p:cNvSpPr txBox="1"/>
          <p:nvPr/>
        </p:nvSpPr>
        <p:spPr>
          <a:xfrm>
            <a:off x="279400" y="636717"/>
            <a:ext cx="8584514" cy="5632311"/>
          </a:xfrm>
          <a:prstGeom prst="rect">
            <a:avLst/>
          </a:prstGeom>
          <a:noFill/>
        </p:spPr>
        <p:txBody>
          <a:bodyPr vert="horz" wrap="square" rtlCol="0">
            <a:spAutoFit/>
          </a:bodyPr>
          <a:lstStyle/>
          <a:p>
            <a:pPr algn="ctr"/>
            <a:r>
              <a:rPr lang="en-US" sz="2400" dirty="0"/>
              <a:t>Montesquieu Calls for Separation of Powers</a:t>
            </a:r>
          </a:p>
          <a:p>
            <a:pPr marL="285750" indent="-285750">
              <a:buFont typeface="Arial" panose="020B0604020202020204" pitchFamily="34" charset="0"/>
              <a:buChar char="•"/>
            </a:pPr>
            <a:r>
              <a:rPr lang="en-US" sz="2400" dirty="0"/>
              <a:t>1748 Montesquieu writes The Spirit of the Laws which says the best way to protect liberty was to divide the </a:t>
            </a:r>
            <a:r>
              <a:rPr lang="en-US" sz="2400" dirty="0" err="1"/>
              <a:t>govt</a:t>
            </a:r>
            <a:r>
              <a:rPr lang="en-US" sz="2400" dirty="0"/>
              <a:t> power into 3 branches: the executive, legislative, and judicial. They would keep each other in check</a:t>
            </a:r>
          </a:p>
          <a:p>
            <a:pPr algn="ctr"/>
            <a:r>
              <a:rPr lang="en-US" sz="2400" dirty="0"/>
              <a:t>Voltaire Supports Freedom of Thought</a:t>
            </a:r>
          </a:p>
          <a:p>
            <a:pPr marL="285750" indent="-285750">
              <a:buFont typeface="Arial" panose="020B0604020202020204" pitchFamily="34" charset="0"/>
              <a:buChar char="•"/>
            </a:pPr>
            <a:r>
              <a:rPr lang="en-US" sz="2400" dirty="0"/>
              <a:t>Defends the idea of freedom of speech, by writing to battle injustice, corruption, inequality, slavery, even though he was imprisoned and forced into exile</a:t>
            </a:r>
          </a:p>
          <a:p>
            <a:pPr algn="ctr"/>
            <a:r>
              <a:rPr lang="en-US" sz="2400" dirty="0"/>
              <a:t>Diderot Edits the </a:t>
            </a:r>
            <a:r>
              <a:rPr lang="en-US" sz="2400" i="1" dirty="0"/>
              <a:t>Encyclopedia</a:t>
            </a:r>
          </a:p>
          <a:p>
            <a:pPr marL="285750" indent="-285750">
              <a:buFont typeface="Arial" panose="020B0604020202020204" pitchFamily="34" charset="0"/>
              <a:buChar char="•"/>
            </a:pPr>
            <a:r>
              <a:rPr lang="en-US" sz="2400" dirty="0"/>
              <a:t>He will explain ideas on topic like government, philosophy, and religion. He will have articles by leading thinkers of the day like Voltaire and Montesquieu. The French govt and the Catholic Church will try to ban the books and stop the publishing of more but fail</a:t>
            </a:r>
          </a:p>
        </p:txBody>
      </p:sp>
    </p:spTree>
    <p:extLst>
      <p:ext uri="{BB962C8B-B14F-4D97-AF65-F5344CB8AC3E}">
        <p14:creationId xmlns:p14="http://schemas.microsoft.com/office/powerpoint/2010/main" val="1532346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959224-6353-4AF0-84C0-8F18D2A4BFC5}"/>
              </a:ext>
            </a:extLst>
          </p:cNvPr>
          <p:cNvSpPr txBox="1"/>
          <p:nvPr/>
        </p:nvSpPr>
        <p:spPr>
          <a:xfrm>
            <a:off x="510988" y="197224"/>
            <a:ext cx="8130988" cy="461665"/>
          </a:xfrm>
          <a:prstGeom prst="rect">
            <a:avLst/>
          </a:prstGeom>
          <a:noFill/>
        </p:spPr>
        <p:txBody>
          <a:bodyPr wrap="square" rtlCol="0">
            <a:spAutoFit/>
          </a:bodyPr>
          <a:lstStyle/>
          <a:p>
            <a:pPr lvl="0" algn="ctr"/>
            <a:r>
              <a:rPr lang="en-US" sz="2400" b="1" dirty="0">
                <a:solidFill>
                  <a:srgbClr val="0072BC"/>
                </a:solidFill>
              </a:rPr>
              <a:t>The Philosophes</a:t>
            </a:r>
          </a:p>
        </p:txBody>
      </p:sp>
      <p:sp>
        <p:nvSpPr>
          <p:cNvPr id="3" name="TextBox 2">
            <a:extLst>
              <a:ext uri="{FF2B5EF4-FFF2-40B4-BE49-F238E27FC236}">
                <a16:creationId xmlns:a16="http://schemas.microsoft.com/office/drawing/2014/main" id="{47C81AFB-ACC7-4B2E-8741-A67714026226}"/>
              </a:ext>
            </a:extLst>
          </p:cNvPr>
          <p:cNvSpPr txBox="1"/>
          <p:nvPr/>
        </p:nvSpPr>
        <p:spPr>
          <a:xfrm>
            <a:off x="510988" y="690248"/>
            <a:ext cx="8211670" cy="5632311"/>
          </a:xfrm>
          <a:prstGeom prst="rect">
            <a:avLst/>
          </a:prstGeom>
          <a:noFill/>
        </p:spPr>
        <p:txBody>
          <a:bodyPr wrap="square" rtlCol="0">
            <a:spAutoFit/>
          </a:bodyPr>
          <a:lstStyle/>
          <a:p>
            <a:pPr lvl="0" algn="ctr"/>
            <a:r>
              <a:rPr lang="en-US" sz="2400" dirty="0">
                <a:solidFill>
                  <a:prstClr val="black"/>
                </a:solidFill>
              </a:rPr>
              <a:t>Rousseau Promotes the Social Contract</a:t>
            </a:r>
          </a:p>
          <a:p>
            <a:pPr marL="285750" lvl="0" indent="-285750">
              <a:buFont typeface="Arial" panose="020B0604020202020204" pitchFamily="34" charset="0"/>
              <a:buChar char="•"/>
            </a:pPr>
            <a:r>
              <a:rPr lang="en-US" sz="2400" dirty="0">
                <a:solidFill>
                  <a:prstClr val="black"/>
                </a:solidFill>
              </a:rPr>
              <a:t>In 1762 Rousseau writes the Social Contract. In it he says that society has too many limitations on people’s behavior. He believes some controls were necessary but they should be minimal. Government that had been freely elected should impose those controls. The good of the community should be placed above individual interests</a:t>
            </a:r>
          </a:p>
          <a:p>
            <a:pPr lvl="0" algn="ctr"/>
            <a:r>
              <a:rPr lang="en-US" sz="2400" dirty="0">
                <a:solidFill>
                  <a:prstClr val="black"/>
                </a:solidFill>
              </a:rPr>
              <a:t>Women and the Enlightenment</a:t>
            </a:r>
          </a:p>
          <a:p>
            <a:pPr marL="285750" lvl="0" indent="-285750">
              <a:buFont typeface="Arial" panose="020B0604020202020204" pitchFamily="34" charset="0"/>
              <a:buChar char="•"/>
            </a:pPr>
            <a:r>
              <a:rPr lang="en-US" sz="2400" dirty="0">
                <a:solidFill>
                  <a:prstClr val="black"/>
                </a:solidFill>
              </a:rPr>
              <a:t>Women had natural rights but they were limited to home and family according to these philosophers. Mary Wollstonecraft wrote A Vindication of the Rights of Women, in which she argues for equal education for boys and girls. Education gave women the tools needed to participate equally with men in public life. Her ideas will influence the women’s movement later</a:t>
            </a:r>
          </a:p>
        </p:txBody>
      </p:sp>
    </p:spTree>
    <p:extLst>
      <p:ext uri="{BB962C8B-B14F-4D97-AF65-F5344CB8AC3E}">
        <p14:creationId xmlns:p14="http://schemas.microsoft.com/office/powerpoint/2010/main" val="2628740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dirty="0">
                <a:solidFill>
                  <a:srgbClr val="0072BC"/>
                </a:solidFill>
              </a:rPr>
              <a:t>The Philosophes</a:t>
            </a:r>
          </a:p>
        </p:txBody>
      </p:sp>
      <p:sp>
        <p:nvSpPr>
          <p:cNvPr id="3" name="TextBox 2"/>
          <p:cNvSpPr txBox="1"/>
          <p:nvPr/>
        </p:nvSpPr>
        <p:spPr>
          <a:xfrm>
            <a:off x="279400" y="5737225"/>
            <a:ext cx="7620000" cy="584776"/>
          </a:xfrm>
          <a:prstGeom prst="rect">
            <a:avLst/>
          </a:prstGeom>
          <a:noFill/>
        </p:spPr>
        <p:txBody>
          <a:bodyPr vert="horz" rtlCol="0">
            <a:spAutoFit/>
          </a:bodyPr>
          <a:lstStyle/>
          <a:p>
            <a:r>
              <a:rPr lang="en-US" sz="1600" dirty="0"/>
              <a:t>Montesquieu believed in the separation of the powers of government into branches. Who currently heads the executive branch of government in the United States? </a:t>
            </a:r>
          </a:p>
        </p:txBody>
      </p:sp>
      <p:pic>
        <p:nvPicPr>
          <p:cNvPr id="4" name="Picture 3" descr="HSWH_SC_LSN_T00056_FU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7600"/>
            <a:ext cx="9144000" cy="4619625"/>
          </a:xfrm>
          <a:prstGeom prst="rect">
            <a:avLst/>
          </a:prstGeom>
        </p:spPr>
      </p:pic>
    </p:spTree>
    <p:extLst>
      <p:ext uri="{BB962C8B-B14F-4D97-AF65-F5344CB8AC3E}">
        <p14:creationId xmlns:p14="http://schemas.microsoft.com/office/powerpoint/2010/main" val="3340109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dirty="0">
                <a:solidFill>
                  <a:srgbClr val="0072BC"/>
                </a:solidFill>
              </a:rPr>
              <a:t>New Economic Ideas</a:t>
            </a:r>
          </a:p>
        </p:txBody>
      </p:sp>
      <p:sp>
        <p:nvSpPr>
          <p:cNvPr id="3" name="TextBox 2"/>
          <p:cNvSpPr txBox="1"/>
          <p:nvPr/>
        </p:nvSpPr>
        <p:spPr>
          <a:xfrm>
            <a:off x="279400" y="1460500"/>
            <a:ext cx="7620000" cy="830997"/>
          </a:xfrm>
          <a:prstGeom prst="rect">
            <a:avLst/>
          </a:prstGeom>
          <a:noFill/>
        </p:spPr>
        <p:txBody>
          <a:bodyPr vert="horz" rtlCol="0">
            <a:spAutoFit/>
          </a:bodyPr>
          <a:lstStyle/>
          <a:p>
            <a:r>
              <a:rPr lang="en-US" sz="1600" dirty="0"/>
              <a:t>French thinkers known as </a:t>
            </a:r>
            <a:r>
              <a:rPr lang="en-US" sz="1600" dirty="0" err="1"/>
              <a:t>physiocrats</a:t>
            </a:r>
            <a:r>
              <a:rPr lang="en-US" sz="1600" dirty="0"/>
              <a:t> focused on economic reforms. Like the philosophes, </a:t>
            </a:r>
            <a:r>
              <a:rPr lang="en-US" sz="1600" dirty="0" err="1"/>
              <a:t>physiocrats</a:t>
            </a:r>
            <a:r>
              <a:rPr lang="en-US" sz="1600" dirty="0"/>
              <a:t> based their thinking on natural laws. The </a:t>
            </a:r>
            <a:r>
              <a:rPr lang="en-US" sz="1600" dirty="0" err="1"/>
              <a:t>physiocrats</a:t>
            </a:r>
            <a:r>
              <a:rPr lang="en-US" sz="1600" dirty="0"/>
              <a:t> claimed that their rational economic system was based on the natural laws of economics.</a:t>
            </a:r>
          </a:p>
        </p:txBody>
      </p:sp>
    </p:spTree>
    <p:extLst>
      <p:ext uri="{BB962C8B-B14F-4D97-AF65-F5344CB8AC3E}">
        <p14:creationId xmlns:p14="http://schemas.microsoft.com/office/powerpoint/2010/main" val="2925028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635000"/>
            <a:ext cx="8633941" cy="461665"/>
          </a:xfrm>
          <a:prstGeom prst="rect">
            <a:avLst/>
          </a:prstGeom>
          <a:noFill/>
        </p:spPr>
        <p:txBody>
          <a:bodyPr vert="horz" wrap="square" rtlCol="0">
            <a:spAutoFit/>
          </a:bodyPr>
          <a:lstStyle/>
          <a:p>
            <a:pPr algn="ctr"/>
            <a:r>
              <a:rPr lang="en-US" sz="2400" b="1" dirty="0">
                <a:solidFill>
                  <a:srgbClr val="0072BC"/>
                </a:solidFill>
              </a:rPr>
              <a:t>New Economic Ideas</a:t>
            </a:r>
          </a:p>
        </p:txBody>
      </p:sp>
      <p:sp>
        <p:nvSpPr>
          <p:cNvPr id="3" name="TextBox 2"/>
          <p:cNvSpPr txBox="1"/>
          <p:nvPr/>
        </p:nvSpPr>
        <p:spPr>
          <a:xfrm>
            <a:off x="279400" y="1460500"/>
            <a:ext cx="8633940" cy="3785652"/>
          </a:xfrm>
          <a:prstGeom prst="rect">
            <a:avLst/>
          </a:prstGeom>
          <a:noFill/>
        </p:spPr>
        <p:txBody>
          <a:bodyPr vert="horz" wrap="square" rtlCol="0">
            <a:spAutoFit/>
          </a:bodyPr>
          <a:lstStyle/>
          <a:p>
            <a:pPr algn="ctr"/>
            <a:r>
              <a:rPr lang="en-US" sz="2400" dirty="0"/>
              <a:t>Laissez-Faire Economics</a:t>
            </a:r>
          </a:p>
          <a:p>
            <a:pPr marL="285750" indent="-285750">
              <a:buFont typeface="Arial" panose="020B0604020202020204" pitchFamily="34" charset="0"/>
              <a:buChar char="•"/>
            </a:pPr>
            <a:r>
              <a:rPr lang="en-US" sz="2400" dirty="0" err="1"/>
              <a:t>Physiocrats</a:t>
            </a:r>
            <a:r>
              <a:rPr lang="en-US" sz="2400" dirty="0"/>
              <a:t> rejected mercantilism, believed government should interfere as little as possible with trade. They also believe in free trade and no tariffs </a:t>
            </a:r>
          </a:p>
          <a:p>
            <a:pPr algn="ctr"/>
            <a:r>
              <a:rPr lang="en-US" sz="2400" dirty="0"/>
              <a:t>Adam Smith and </a:t>
            </a:r>
            <a:r>
              <a:rPr lang="en-US" sz="2400" i="1" dirty="0"/>
              <a:t>The Wealth of Nations</a:t>
            </a:r>
          </a:p>
          <a:p>
            <a:pPr marL="285750" indent="-285750">
              <a:buFont typeface="Arial" panose="020B0604020202020204" pitchFamily="34" charset="0"/>
              <a:buChar char="•"/>
            </a:pPr>
            <a:r>
              <a:rPr lang="en-US" sz="2400" dirty="0"/>
              <a:t>In his book he argues that the natural forces of supply and demand should be allowed to operate and regulate business. He believes in Laissez-Faire economics.</a:t>
            </a:r>
          </a:p>
          <a:p>
            <a:pPr marL="285750" indent="-285750">
              <a:buFont typeface="Arial" panose="020B0604020202020204" pitchFamily="34" charset="0"/>
              <a:buChar char="•"/>
            </a:pPr>
            <a:r>
              <a:rPr lang="en-US" sz="2400" dirty="0"/>
              <a:t>He believes that government had a duty to protect society, administer justice, and provide public works</a:t>
            </a:r>
          </a:p>
        </p:txBody>
      </p:sp>
    </p:spTree>
    <p:extLst>
      <p:ext uri="{BB962C8B-B14F-4D97-AF65-F5344CB8AC3E}">
        <p14:creationId xmlns:p14="http://schemas.microsoft.com/office/powerpoint/2010/main" val="1213266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dirty="0">
                <a:solidFill>
                  <a:srgbClr val="0072BC"/>
                </a:solidFill>
              </a:rPr>
              <a:t>New Economic Ideas</a:t>
            </a:r>
          </a:p>
        </p:txBody>
      </p:sp>
      <p:sp>
        <p:nvSpPr>
          <p:cNvPr id="3" name="TextBox 2"/>
          <p:cNvSpPr txBox="1"/>
          <p:nvPr/>
        </p:nvSpPr>
        <p:spPr>
          <a:xfrm>
            <a:off x="279400" y="6031796"/>
            <a:ext cx="7620000" cy="830997"/>
          </a:xfrm>
          <a:prstGeom prst="rect">
            <a:avLst/>
          </a:prstGeom>
          <a:noFill/>
        </p:spPr>
        <p:txBody>
          <a:bodyPr vert="horz" rtlCol="0">
            <a:spAutoFit/>
          </a:bodyPr>
          <a:lstStyle/>
          <a:p>
            <a:r>
              <a:rPr lang="en-US" sz="1600" dirty="0"/>
              <a:t>During the American colonial era, the British government followed mercantilist principles and attempted to control colonial trade. </a:t>
            </a:r>
            <a:r>
              <a:rPr lang="en-US" sz="1600" dirty="0" err="1"/>
              <a:t>Physiocrats</a:t>
            </a:r>
            <a:r>
              <a:rPr lang="en-US" sz="1600" dirty="0"/>
              <a:t> rejected mercantilism and argued that governments should interfere very little in the economy.</a:t>
            </a:r>
          </a:p>
        </p:txBody>
      </p:sp>
      <p:pic>
        <p:nvPicPr>
          <p:cNvPr id="4" name="Picture 3" descr="HSWH_SC_L04_R1097402_FU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297" y="1275003"/>
            <a:ext cx="5208376" cy="4669247"/>
          </a:xfrm>
          <a:prstGeom prst="rect">
            <a:avLst/>
          </a:prstGeom>
        </p:spPr>
      </p:pic>
    </p:spTree>
    <p:extLst>
      <p:ext uri="{BB962C8B-B14F-4D97-AF65-F5344CB8AC3E}">
        <p14:creationId xmlns:p14="http://schemas.microsoft.com/office/powerpoint/2010/main" val="38699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dirty="0">
                <a:solidFill>
                  <a:srgbClr val="0072BC"/>
                </a:solidFill>
              </a:rPr>
              <a:t>Spread of Enlightenment Ideas</a:t>
            </a:r>
          </a:p>
        </p:txBody>
      </p:sp>
      <p:sp>
        <p:nvSpPr>
          <p:cNvPr id="3" name="TextBox 2"/>
          <p:cNvSpPr txBox="1"/>
          <p:nvPr/>
        </p:nvSpPr>
        <p:spPr>
          <a:xfrm>
            <a:off x="279400" y="1460500"/>
            <a:ext cx="7620000" cy="1323439"/>
          </a:xfrm>
          <a:prstGeom prst="rect">
            <a:avLst/>
          </a:prstGeom>
          <a:noFill/>
        </p:spPr>
        <p:txBody>
          <a:bodyPr vert="horz" rtlCol="0">
            <a:spAutoFit/>
          </a:bodyPr>
          <a:lstStyle/>
          <a:p>
            <a:r>
              <a:rPr lang="en-US" sz="1600" dirty="0"/>
              <a:t>From France, Enlightenment ideas flowed across Europe and beyond. Everywhere, thinkers examined traditional beliefs and customs in the light of reason and found them flawed. Literate people eagerly read Diderot’s Encyclopedia as well as small pamphlets turned out by printers that discussed a broad range of issues. More and more people came to believe that reform was necessary in order to achieve a just society.</a:t>
            </a:r>
          </a:p>
        </p:txBody>
      </p:sp>
    </p:spTree>
    <p:extLst>
      <p:ext uri="{BB962C8B-B14F-4D97-AF65-F5344CB8AC3E}">
        <p14:creationId xmlns:p14="http://schemas.microsoft.com/office/powerpoint/2010/main" val="3112680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7064" y="79189"/>
            <a:ext cx="8518611" cy="461665"/>
          </a:xfrm>
          <a:prstGeom prst="rect">
            <a:avLst/>
          </a:prstGeom>
          <a:noFill/>
        </p:spPr>
        <p:txBody>
          <a:bodyPr vert="horz" wrap="square" rtlCol="0">
            <a:spAutoFit/>
          </a:bodyPr>
          <a:lstStyle/>
          <a:p>
            <a:pPr algn="ctr"/>
            <a:r>
              <a:rPr lang="en-US" sz="2400" b="1" dirty="0">
                <a:solidFill>
                  <a:srgbClr val="0072BC"/>
                </a:solidFill>
              </a:rPr>
              <a:t>Spread of Enlightenment Ideas</a:t>
            </a:r>
          </a:p>
        </p:txBody>
      </p:sp>
      <p:sp>
        <p:nvSpPr>
          <p:cNvPr id="3" name="TextBox 2"/>
          <p:cNvSpPr txBox="1"/>
          <p:nvPr/>
        </p:nvSpPr>
        <p:spPr>
          <a:xfrm>
            <a:off x="188260" y="540854"/>
            <a:ext cx="8609750" cy="5262979"/>
          </a:xfrm>
          <a:prstGeom prst="rect">
            <a:avLst/>
          </a:prstGeom>
          <a:noFill/>
        </p:spPr>
        <p:txBody>
          <a:bodyPr vert="horz" wrap="square" rtlCol="0">
            <a:spAutoFit/>
          </a:bodyPr>
          <a:lstStyle/>
          <a:p>
            <a:pPr algn="ctr"/>
            <a:r>
              <a:rPr lang="en-US" sz="2400" dirty="0"/>
              <a:t>Writers Confront Censorship</a:t>
            </a:r>
          </a:p>
          <a:p>
            <a:pPr marL="285750" indent="-285750">
              <a:buFont typeface="Arial" panose="020B0604020202020204" pitchFamily="34" charset="0"/>
              <a:buChar char="•"/>
            </a:pPr>
            <a:r>
              <a:rPr lang="en-US" sz="2400" dirty="0"/>
              <a:t>The Church and governments are going to censor writers and the ideas of the Enlightenment</a:t>
            </a:r>
          </a:p>
          <a:p>
            <a:pPr marL="285750" indent="-285750">
              <a:buFont typeface="Arial" panose="020B0604020202020204" pitchFamily="34" charset="0"/>
              <a:buChar char="•"/>
            </a:pPr>
            <a:r>
              <a:rPr lang="en-US" sz="2400" dirty="0"/>
              <a:t>Writers are going to use fiction to disguise their ideas and have them spread. Works like The Persian Letters, Candide, and Gulliver’s Travels are examples of this</a:t>
            </a:r>
          </a:p>
          <a:p>
            <a:pPr algn="ctr"/>
            <a:r>
              <a:rPr lang="en-US" sz="2400" dirty="0"/>
              <a:t>Salons Spread Ideas</a:t>
            </a:r>
          </a:p>
          <a:p>
            <a:pPr marL="285750" indent="-285750">
              <a:buFont typeface="Arial" panose="020B0604020202020204" pitchFamily="34" charset="0"/>
              <a:buChar char="•"/>
            </a:pPr>
            <a:r>
              <a:rPr lang="en-US" sz="2400" dirty="0"/>
              <a:t>These are informal social gatherings between nobles, middle class citizens, artists, philosophers, writers meet to exchange ideas about the Enlightenment </a:t>
            </a:r>
          </a:p>
          <a:p>
            <a:pPr algn="ctr"/>
            <a:r>
              <a:rPr lang="en-US" sz="2400" dirty="0"/>
              <a:t>Slow Change for the Majority</a:t>
            </a:r>
          </a:p>
          <a:p>
            <a:pPr marL="285750" indent="-285750">
              <a:buFont typeface="Arial" panose="020B0604020202020204" pitchFamily="34" charset="0"/>
              <a:buChar char="•"/>
            </a:pPr>
            <a:r>
              <a:rPr lang="en-US" sz="2400" dirty="0"/>
              <a:t>At first everything stays the same for the peasants but by the 1700’s these ideas of equality and social justice will make its way into the conversation. Some will be for, others against</a:t>
            </a:r>
            <a:r>
              <a:rPr lang="en-US" sz="1600" dirty="0"/>
              <a:t>. </a:t>
            </a:r>
          </a:p>
        </p:txBody>
      </p:sp>
    </p:spTree>
    <p:extLst>
      <p:ext uri="{BB962C8B-B14F-4D97-AF65-F5344CB8AC3E}">
        <p14:creationId xmlns:p14="http://schemas.microsoft.com/office/powerpoint/2010/main" val="2888438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dirty="0">
                <a:solidFill>
                  <a:srgbClr val="0072BC"/>
                </a:solidFill>
              </a:rPr>
              <a:t>Spread of Enlightenment Ideas</a:t>
            </a:r>
          </a:p>
        </p:txBody>
      </p:sp>
      <p:sp>
        <p:nvSpPr>
          <p:cNvPr id="3" name="TextBox 2"/>
          <p:cNvSpPr txBox="1"/>
          <p:nvPr/>
        </p:nvSpPr>
        <p:spPr>
          <a:xfrm>
            <a:off x="279400" y="6121185"/>
            <a:ext cx="7620000" cy="584776"/>
          </a:xfrm>
          <a:prstGeom prst="rect">
            <a:avLst/>
          </a:prstGeom>
          <a:noFill/>
        </p:spPr>
        <p:txBody>
          <a:bodyPr vert="horz" rtlCol="0">
            <a:spAutoFit/>
          </a:bodyPr>
          <a:lstStyle/>
          <a:p>
            <a:r>
              <a:rPr lang="en-US" sz="1600" dirty="0"/>
              <a:t>Enlightenment ideas spread through the printing of pamphlets and newspapers available to citizens.</a:t>
            </a:r>
          </a:p>
        </p:txBody>
      </p:sp>
      <p:pic>
        <p:nvPicPr>
          <p:cNvPr id="4" name="Picture 3" descr="HSWH_SC_L04_R1097459_FU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755" y="1346348"/>
            <a:ext cx="6679938" cy="4550239"/>
          </a:xfrm>
          <a:prstGeom prst="rect">
            <a:avLst/>
          </a:prstGeom>
        </p:spPr>
      </p:pic>
    </p:spTree>
    <p:extLst>
      <p:ext uri="{BB962C8B-B14F-4D97-AF65-F5344CB8AC3E}">
        <p14:creationId xmlns:p14="http://schemas.microsoft.com/office/powerpoint/2010/main" val="2994978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dirty="0">
                <a:solidFill>
                  <a:srgbClr val="0072BC"/>
                </a:solidFill>
              </a:rPr>
              <a:t>Arts and Literature of the Enlightenment</a:t>
            </a:r>
          </a:p>
        </p:txBody>
      </p:sp>
      <p:sp>
        <p:nvSpPr>
          <p:cNvPr id="3" name="TextBox 2"/>
          <p:cNvSpPr txBox="1"/>
          <p:nvPr/>
        </p:nvSpPr>
        <p:spPr>
          <a:xfrm>
            <a:off x="279400" y="1460500"/>
            <a:ext cx="7620000" cy="830997"/>
          </a:xfrm>
          <a:prstGeom prst="rect">
            <a:avLst/>
          </a:prstGeom>
          <a:noFill/>
        </p:spPr>
        <p:txBody>
          <a:bodyPr vert="horz" rtlCol="0">
            <a:spAutoFit/>
          </a:bodyPr>
          <a:lstStyle/>
          <a:p>
            <a:r>
              <a:rPr lang="en-US" sz="1600" dirty="0"/>
              <a:t>In the 1600s and 1700s, the arts evolved to meet changing tastes. As in earlier periods, artists and composers had to please their patrons, the men and women who commissioned works from them or gave them jobs.</a:t>
            </a:r>
          </a:p>
        </p:txBody>
      </p:sp>
    </p:spTree>
    <p:extLst>
      <p:ext uri="{BB962C8B-B14F-4D97-AF65-F5344CB8AC3E}">
        <p14:creationId xmlns:p14="http://schemas.microsoft.com/office/powerpoint/2010/main" val="3242324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a:solidFill>
                  <a:srgbClr val="0072BC"/>
                </a:solidFill>
              </a:rPr>
              <a:t>Learning Objectives</a:t>
            </a:r>
          </a:p>
        </p:txBody>
      </p:sp>
      <p:sp>
        <p:nvSpPr>
          <p:cNvPr id="5" name="TextBox 4"/>
          <p:cNvSpPr txBox="1"/>
          <p:nvPr/>
        </p:nvSpPr>
        <p:spPr>
          <a:xfrm>
            <a:off x="279400" y="2032000"/>
            <a:ext cx="8640482" cy="3046988"/>
          </a:xfrm>
          <a:prstGeom prst="rect">
            <a:avLst/>
          </a:prstGeom>
          <a:noFill/>
        </p:spPr>
        <p:txBody>
          <a:bodyPr vert="horz" wrap="square" rtlCol="0">
            <a:spAutoFit/>
          </a:bodyPr>
          <a:lstStyle/>
          <a:p>
            <a:pPr marL="342900" indent="-342900">
              <a:buChar char="•"/>
            </a:pPr>
            <a:r>
              <a:rPr lang="en-US" sz="2400" dirty="0"/>
              <a:t>Describe how science led to the Enlightenment.</a:t>
            </a:r>
          </a:p>
          <a:p>
            <a:pPr marL="342900" indent="-342900">
              <a:buChar char="•"/>
            </a:pPr>
            <a:r>
              <a:rPr lang="en-US" sz="2400" dirty="0"/>
              <a:t>Explain the political philosophies of Hobbes, Locke, Voltaire, Montesquieu, and Rousseau.</a:t>
            </a:r>
          </a:p>
          <a:p>
            <a:pPr marL="342900" indent="-342900">
              <a:buChar char="•"/>
            </a:pPr>
            <a:r>
              <a:rPr lang="en-US" sz="2400" dirty="0"/>
              <a:t>Summarize the economic ideas of the physiocrats and Adam Smith.</a:t>
            </a:r>
          </a:p>
          <a:p>
            <a:pPr marL="342900" indent="-342900">
              <a:buChar char="•"/>
            </a:pPr>
            <a:r>
              <a:rPr lang="en-US" sz="2400" dirty="0"/>
              <a:t>Describe how Enlightenment ideas spread and influenced the arts.</a:t>
            </a:r>
          </a:p>
          <a:p>
            <a:pPr marL="342900" indent="-342900">
              <a:buChar char="•"/>
            </a:pPr>
            <a:r>
              <a:rPr lang="en-US" sz="2400" dirty="0"/>
              <a:t>Understand the role of enlightened despots.</a:t>
            </a:r>
          </a:p>
        </p:txBody>
      </p:sp>
      <p:sp>
        <p:nvSpPr>
          <p:cNvPr id="6" name="TextBox 5"/>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Absolutism and Revolution  (1550–1850)</a:t>
            </a:r>
            <a:r>
              <a:rPr lang="en-US" sz="2400" dirty="0">
                <a:solidFill>
                  <a:srgbClr val="DA0202"/>
                </a:solidFill>
              </a:rPr>
              <a:t> </a:t>
            </a:r>
          </a:p>
          <a:p>
            <a:r>
              <a:rPr lang="en-US" sz="2400" b="1" dirty="0"/>
              <a:t>Topic 6 Lesson 4 </a:t>
            </a:r>
            <a:r>
              <a:rPr lang="en-US" sz="2400" dirty="0"/>
              <a:t>The Enlightenment </a:t>
            </a:r>
          </a:p>
        </p:txBody>
      </p:sp>
    </p:spTree>
    <p:extLst>
      <p:ext uri="{BB962C8B-B14F-4D97-AF65-F5344CB8AC3E}">
        <p14:creationId xmlns:p14="http://schemas.microsoft.com/office/powerpoint/2010/main" val="1378490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267447"/>
            <a:ext cx="8724557" cy="461665"/>
          </a:xfrm>
          <a:prstGeom prst="rect">
            <a:avLst/>
          </a:prstGeom>
          <a:noFill/>
        </p:spPr>
        <p:txBody>
          <a:bodyPr vert="horz" wrap="square" rtlCol="0">
            <a:spAutoFit/>
          </a:bodyPr>
          <a:lstStyle/>
          <a:p>
            <a:pPr algn="ctr"/>
            <a:r>
              <a:rPr lang="en-US" sz="2400" b="1" dirty="0">
                <a:solidFill>
                  <a:srgbClr val="0072BC"/>
                </a:solidFill>
              </a:rPr>
              <a:t>Arts and Literature of the Enlightenment</a:t>
            </a:r>
          </a:p>
        </p:txBody>
      </p:sp>
      <p:sp>
        <p:nvSpPr>
          <p:cNvPr id="3" name="TextBox 2"/>
          <p:cNvSpPr txBox="1"/>
          <p:nvPr/>
        </p:nvSpPr>
        <p:spPr>
          <a:xfrm>
            <a:off x="279400" y="729112"/>
            <a:ext cx="8724556" cy="5632311"/>
          </a:xfrm>
          <a:prstGeom prst="rect">
            <a:avLst/>
          </a:prstGeom>
          <a:noFill/>
        </p:spPr>
        <p:txBody>
          <a:bodyPr vert="horz" wrap="square" rtlCol="0">
            <a:spAutoFit/>
          </a:bodyPr>
          <a:lstStyle/>
          <a:p>
            <a:pPr algn="ctr"/>
            <a:r>
              <a:rPr lang="en-US" sz="2400" dirty="0"/>
              <a:t>Changing Styles in Art and Architecture</a:t>
            </a:r>
          </a:p>
          <a:p>
            <a:pPr marL="285750" indent="-285750">
              <a:buFont typeface="Arial" panose="020B0604020202020204" pitchFamily="34" charset="0"/>
              <a:buChar char="•"/>
            </a:pPr>
            <a:r>
              <a:rPr lang="en-US" sz="2400" dirty="0"/>
              <a:t>Art will change from the Baroque style, a very ornate, colorful, enthusiastic style to Rococo. Rococo is lighter, more personal style of painting. Pastels will be used more, and subjects will be in charming rural settings with happy servants and pets. Its will be criticized for its superficiality by the philosophers. </a:t>
            </a:r>
          </a:p>
          <a:p>
            <a:pPr algn="ctr"/>
            <a:r>
              <a:rPr lang="en-US" sz="2400" dirty="0"/>
              <a:t>New Trends in Music</a:t>
            </a:r>
          </a:p>
          <a:p>
            <a:pPr marL="285750" indent="-285750">
              <a:buFont typeface="Arial" panose="020B0604020202020204" pitchFamily="34" charset="0"/>
              <a:buChar char="•"/>
            </a:pPr>
            <a:r>
              <a:rPr lang="en-US" sz="2400" dirty="0"/>
              <a:t>New forms of music will happen at this time like the ballet and opera</a:t>
            </a:r>
          </a:p>
          <a:p>
            <a:pPr marL="285750" indent="-285750">
              <a:buFont typeface="Arial" panose="020B0604020202020204" pitchFamily="34" charset="0"/>
              <a:buChar char="•"/>
            </a:pPr>
            <a:r>
              <a:rPr lang="en-US" sz="2400" dirty="0"/>
              <a:t>Notable composers from this time will be Bach, Handel, and Mozart</a:t>
            </a:r>
          </a:p>
          <a:p>
            <a:pPr algn="ctr"/>
            <a:r>
              <a:rPr lang="en-US" sz="2400" dirty="0"/>
              <a:t>The Novel Takes Shape</a:t>
            </a:r>
          </a:p>
          <a:p>
            <a:pPr marL="285750" indent="-285750">
              <a:buFont typeface="Arial" panose="020B0604020202020204" pitchFamily="34" charset="0"/>
              <a:buChar char="•"/>
            </a:pPr>
            <a:r>
              <a:rPr lang="en-US" sz="2400" dirty="0"/>
              <a:t>People will like novels written in straight prose about their own times</a:t>
            </a:r>
          </a:p>
          <a:p>
            <a:pPr marL="285750" indent="-285750">
              <a:buFont typeface="Arial" panose="020B0604020202020204" pitchFamily="34" charset="0"/>
              <a:buChar char="•"/>
            </a:pPr>
            <a:r>
              <a:rPr lang="en-US" sz="2400" dirty="0"/>
              <a:t>Robinson Crusoe will be written at this time. </a:t>
            </a:r>
          </a:p>
        </p:txBody>
      </p:sp>
    </p:spTree>
    <p:extLst>
      <p:ext uri="{BB962C8B-B14F-4D97-AF65-F5344CB8AC3E}">
        <p14:creationId xmlns:p14="http://schemas.microsoft.com/office/powerpoint/2010/main" val="2380101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dirty="0">
                <a:solidFill>
                  <a:srgbClr val="0072BC"/>
                </a:solidFill>
              </a:rPr>
              <a:t>Arts and Literature of the Enlightenment</a:t>
            </a:r>
          </a:p>
        </p:txBody>
      </p:sp>
      <p:sp>
        <p:nvSpPr>
          <p:cNvPr id="3" name="TextBox 2"/>
          <p:cNvSpPr txBox="1"/>
          <p:nvPr/>
        </p:nvSpPr>
        <p:spPr>
          <a:xfrm>
            <a:off x="279400" y="6239349"/>
            <a:ext cx="7620000" cy="338554"/>
          </a:xfrm>
          <a:prstGeom prst="rect">
            <a:avLst/>
          </a:prstGeom>
          <a:noFill/>
        </p:spPr>
        <p:txBody>
          <a:bodyPr vert="horz" rtlCol="0">
            <a:spAutoFit/>
          </a:bodyPr>
          <a:lstStyle/>
          <a:p>
            <a:r>
              <a:rPr lang="en-US" sz="1600" i="1" dirty="0"/>
              <a:t>The Swing</a:t>
            </a:r>
            <a:r>
              <a:rPr lang="en-US" sz="1600" dirty="0"/>
              <a:t>, by French painter Jean-</a:t>
            </a:r>
            <a:r>
              <a:rPr lang="en-US" sz="1600" dirty="0" err="1"/>
              <a:t>Honore</a:t>
            </a:r>
            <a:r>
              <a:rPr lang="en-US" sz="1600" dirty="0"/>
              <a:t> Fragonard, is a masterpiece of rococo art.</a:t>
            </a:r>
          </a:p>
        </p:txBody>
      </p:sp>
      <p:pic>
        <p:nvPicPr>
          <p:cNvPr id="4" name="Picture 3" descr="HSWH_SC_L04_R1097498_FU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755" y="1217927"/>
            <a:ext cx="7202839" cy="4948126"/>
          </a:xfrm>
          <a:prstGeom prst="rect">
            <a:avLst/>
          </a:prstGeom>
        </p:spPr>
      </p:pic>
    </p:spTree>
    <p:extLst>
      <p:ext uri="{BB962C8B-B14F-4D97-AF65-F5344CB8AC3E}">
        <p14:creationId xmlns:p14="http://schemas.microsoft.com/office/powerpoint/2010/main" val="2910200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dirty="0">
                <a:solidFill>
                  <a:srgbClr val="0072BC"/>
                </a:solidFill>
              </a:rPr>
              <a:t>The Enlightened Despots</a:t>
            </a:r>
          </a:p>
        </p:txBody>
      </p:sp>
      <p:sp>
        <p:nvSpPr>
          <p:cNvPr id="3" name="TextBox 2"/>
          <p:cNvSpPr txBox="1"/>
          <p:nvPr/>
        </p:nvSpPr>
        <p:spPr>
          <a:xfrm>
            <a:off x="279400" y="1460500"/>
            <a:ext cx="7620000" cy="1077218"/>
          </a:xfrm>
          <a:prstGeom prst="rect">
            <a:avLst/>
          </a:prstGeom>
          <a:noFill/>
        </p:spPr>
        <p:txBody>
          <a:bodyPr vert="horz" rtlCol="0">
            <a:spAutoFit/>
          </a:bodyPr>
          <a:lstStyle/>
          <a:p>
            <a:r>
              <a:rPr lang="en-US" sz="1600" dirty="0"/>
              <a:t>Discussions of Enlightenment theories enlivened the courts of Europe. Philosophes hoped to convince European rulers to adopt their ideas and introduce reforms. Some monarchs did accept Enlightenment ideas. They became enlightened despots, or absolute rulers who used their power to bring about political and social change.</a:t>
            </a:r>
          </a:p>
        </p:txBody>
      </p:sp>
    </p:spTree>
    <p:extLst>
      <p:ext uri="{BB962C8B-B14F-4D97-AF65-F5344CB8AC3E}">
        <p14:creationId xmlns:p14="http://schemas.microsoft.com/office/powerpoint/2010/main" val="1629663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180806"/>
            <a:ext cx="8609227" cy="461665"/>
          </a:xfrm>
          <a:prstGeom prst="rect">
            <a:avLst/>
          </a:prstGeom>
          <a:noFill/>
        </p:spPr>
        <p:txBody>
          <a:bodyPr vert="horz" wrap="square" rtlCol="0">
            <a:spAutoFit/>
          </a:bodyPr>
          <a:lstStyle/>
          <a:p>
            <a:pPr algn="ctr"/>
            <a:r>
              <a:rPr lang="en-US" sz="2400" b="1" dirty="0">
                <a:solidFill>
                  <a:srgbClr val="0072BC"/>
                </a:solidFill>
              </a:rPr>
              <a:t>The Enlightened Despots</a:t>
            </a:r>
          </a:p>
        </p:txBody>
      </p:sp>
      <p:sp>
        <p:nvSpPr>
          <p:cNvPr id="3" name="TextBox 2"/>
          <p:cNvSpPr txBox="1"/>
          <p:nvPr/>
        </p:nvSpPr>
        <p:spPr>
          <a:xfrm>
            <a:off x="279400" y="868829"/>
            <a:ext cx="8609226" cy="5632311"/>
          </a:xfrm>
          <a:prstGeom prst="rect">
            <a:avLst/>
          </a:prstGeom>
          <a:noFill/>
        </p:spPr>
        <p:txBody>
          <a:bodyPr vert="horz" wrap="square" rtlCol="0">
            <a:spAutoFit/>
          </a:bodyPr>
          <a:lstStyle/>
          <a:p>
            <a:pPr algn="ctr"/>
            <a:r>
              <a:rPr lang="en-US" sz="2400" dirty="0"/>
              <a:t>Frederick the Great</a:t>
            </a:r>
          </a:p>
          <a:p>
            <a:pPr marL="285750" indent="-285750">
              <a:buFont typeface="Arial" panose="020B0604020202020204" pitchFamily="34" charset="0"/>
              <a:buChar char="•"/>
            </a:pPr>
            <a:r>
              <a:rPr lang="en-US" sz="2400" dirty="0"/>
              <a:t>King of Prussia, is friends with Voltaire. He will use Enlightenment ideas in his kingdom like free press, freedom of religion. </a:t>
            </a:r>
          </a:p>
          <a:p>
            <a:pPr marL="285750" indent="-285750">
              <a:buFont typeface="Arial" panose="020B0604020202020204" pitchFamily="34" charset="0"/>
              <a:buChar char="•"/>
            </a:pPr>
            <a:r>
              <a:rPr lang="en-US" sz="2400" dirty="0"/>
              <a:t>Even though he believes in Enlightenment reform, his efforts to improve government will mean more power for him. </a:t>
            </a:r>
          </a:p>
          <a:p>
            <a:pPr algn="ctr"/>
            <a:r>
              <a:rPr lang="en-US" sz="2400" dirty="0"/>
              <a:t>Catherine the Great</a:t>
            </a:r>
          </a:p>
          <a:p>
            <a:pPr marL="285750" indent="-285750">
              <a:buFont typeface="Arial" panose="020B0604020202020204" pitchFamily="34" charset="0"/>
              <a:buChar char="•"/>
            </a:pPr>
            <a:r>
              <a:rPr lang="en-US" sz="2400" dirty="0"/>
              <a:t>Empress of Russia, will write to Voltaire and Diderot.  She will also make some reforms based on Enlightenment ideals. Like Frederick she will not give up her power, expanding Russia’s empire</a:t>
            </a:r>
          </a:p>
          <a:p>
            <a:pPr algn="ctr"/>
            <a:r>
              <a:rPr lang="en-US" sz="2400" dirty="0"/>
              <a:t>Joseph II</a:t>
            </a:r>
          </a:p>
          <a:p>
            <a:pPr marL="285750" indent="-285750">
              <a:buFont typeface="Arial" panose="020B0604020202020204" pitchFamily="34" charset="0"/>
              <a:buChar char="•"/>
            </a:pPr>
            <a:r>
              <a:rPr lang="en-US" sz="2400" dirty="0"/>
              <a:t>King of Austria. Will modernize Austria’s govt. Will impose legal and political reform, grant more rights to Protestant and Jews, allow free press, end serfdom.</a:t>
            </a:r>
          </a:p>
          <a:p>
            <a:pPr marL="285750" indent="-285750">
              <a:buFont typeface="Arial" panose="020B0604020202020204" pitchFamily="34" charset="0"/>
              <a:buChar char="•"/>
            </a:pPr>
            <a:r>
              <a:rPr lang="en-US" sz="2400" dirty="0"/>
              <a:t>Unfortunately when he dies, all of these reforms go away. </a:t>
            </a:r>
          </a:p>
        </p:txBody>
      </p:sp>
    </p:spTree>
    <p:extLst>
      <p:ext uri="{BB962C8B-B14F-4D97-AF65-F5344CB8AC3E}">
        <p14:creationId xmlns:p14="http://schemas.microsoft.com/office/powerpoint/2010/main" val="3661220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dirty="0">
                <a:solidFill>
                  <a:srgbClr val="0072BC"/>
                </a:solidFill>
              </a:rPr>
              <a:t>The Enlightened Despots</a:t>
            </a:r>
          </a:p>
        </p:txBody>
      </p:sp>
      <p:sp>
        <p:nvSpPr>
          <p:cNvPr id="3" name="TextBox 2"/>
          <p:cNvSpPr txBox="1"/>
          <p:nvPr/>
        </p:nvSpPr>
        <p:spPr>
          <a:xfrm>
            <a:off x="279400" y="6173342"/>
            <a:ext cx="7620000" cy="584776"/>
          </a:xfrm>
          <a:prstGeom prst="rect">
            <a:avLst/>
          </a:prstGeom>
          <a:noFill/>
        </p:spPr>
        <p:txBody>
          <a:bodyPr vert="horz" rtlCol="0">
            <a:spAutoFit/>
          </a:bodyPr>
          <a:lstStyle/>
          <a:p>
            <a:r>
              <a:rPr lang="en-US" sz="1600" dirty="0"/>
              <a:t>As an enlightened despot, Frederick the Great pursued some government reforms. This statuette shows him talking with Voltaire.</a:t>
            </a:r>
          </a:p>
        </p:txBody>
      </p:sp>
      <p:pic>
        <p:nvPicPr>
          <p:cNvPr id="4" name="Picture 3" descr="HSWH_SC_L04_R1097646_FU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297" y="1175120"/>
            <a:ext cx="5858266" cy="4848565"/>
          </a:xfrm>
          <a:prstGeom prst="rect">
            <a:avLst/>
          </a:prstGeom>
        </p:spPr>
      </p:pic>
    </p:spTree>
    <p:extLst>
      <p:ext uri="{BB962C8B-B14F-4D97-AF65-F5344CB8AC3E}">
        <p14:creationId xmlns:p14="http://schemas.microsoft.com/office/powerpoint/2010/main" val="397979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dirty="0">
                <a:solidFill>
                  <a:srgbClr val="0072BC"/>
                </a:solidFill>
              </a:rPr>
              <a:t>Quiz: Scientific Revolution Leads to the Enlightenment</a:t>
            </a: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dirty="0"/>
              <a:t>Thinkers of the Enlightenment sought to use natural law to</a:t>
            </a:r>
          </a:p>
          <a:p>
            <a:endParaRPr lang="en-US" sz="1600" dirty="0"/>
          </a:p>
          <a:p>
            <a:r>
              <a:rPr lang="en-US" sz="1600" dirty="0"/>
              <a:t>A.  find cures for major diseases.</a:t>
            </a:r>
          </a:p>
          <a:p>
            <a:r>
              <a:rPr lang="en-US" sz="1600" dirty="0"/>
              <a:t>B.  solve social problems.</a:t>
            </a:r>
          </a:p>
          <a:p>
            <a:r>
              <a:rPr lang="en-US" sz="1600" dirty="0"/>
              <a:t>C.  explain the workings of the solar system.</a:t>
            </a:r>
          </a:p>
          <a:p>
            <a:r>
              <a:rPr lang="en-US" sz="1600" dirty="0"/>
              <a:t>D.  create lasting works of art.</a:t>
            </a:r>
          </a:p>
        </p:txBody>
      </p:sp>
    </p:spTree>
    <p:extLst>
      <p:ext uri="{BB962C8B-B14F-4D97-AF65-F5344CB8AC3E}">
        <p14:creationId xmlns:p14="http://schemas.microsoft.com/office/powerpoint/2010/main" val="262113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dirty="0">
                <a:solidFill>
                  <a:srgbClr val="0072BC"/>
                </a:solidFill>
              </a:rPr>
              <a:t>Quiz: Hobbes and Locke on the Role of Government</a:t>
            </a: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dirty="0"/>
              <a:t>Which of the following would Locke most favor?</a:t>
            </a:r>
          </a:p>
          <a:p>
            <a:endParaRPr lang="en-US" sz="1600" dirty="0"/>
          </a:p>
          <a:p>
            <a:r>
              <a:rPr lang="en-US" sz="1600" dirty="0"/>
              <a:t>A.  republic</a:t>
            </a:r>
          </a:p>
          <a:p>
            <a:r>
              <a:rPr lang="en-US" sz="1600" dirty="0"/>
              <a:t>B.  oligarchy</a:t>
            </a:r>
          </a:p>
          <a:p>
            <a:r>
              <a:rPr lang="en-US" sz="1600" dirty="0"/>
              <a:t>C.  theocracy</a:t>
            </a:r>
          </a:p>
          <a:p>
            <a:r>
              <a:rPr lang="en-US" sz="1600" dirty="0"/>
              <a:t>D.  absolute monarchy</a:t>
            </a:r>
          </a:p>
        </p:txBody>
      </p:sp>
    </p:spTree>
    <p:extLst>
      <p:ext uri="{BB962C8B-B14F-4D97-AF65-F5344CB8AC3E}">
        <p14:creationId xmlns:p14="http://schemas.microsoft.com/office/powerpoint/2010/main" val="1897689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dirty="0">
                <a:solidFill>
                  <a:srgbClr val="0072BC"/>
                </a:solidFill>
              </a:rPr>
              <a:t>Quiz: The Philosophes</a:t>
            </a: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dirty="0"/>
              <a:t>In order to protect liberty, Montesquieu proposed that</a:t>
            </a:r>
          </a:p>
          <a:p>
            <a:endParaRPr lang="en-US" sz="1600" dirty="0"/>
          </a:p>
          <a:p>
            <a:r>
              <a:rPr lang="en-US" sz="1600" dirty="0"/>
              <a:t>A.  people entrust their rights to a strong monarch.</a:t>
            </a:r>
          </a:p>
          <a:p>
            <a:r>
              <a:rPr lang="en-US" sz="1600" dirty="0"/>
              <a:t>B.  government be divided into separate branches.</a:t>
            </a:r>
          </a:p>
          <a:p>
            <a:r>
              <a:rPr lang="en-US" sz="1600" dirty="0"/>
              <a:t>C.  property be distributed equally among all people.</a:t>
            </a:r>
          </a:p>
          <a:p>
            <a:r>
              <a:rPr lang="en-US" sz="1600" dirty="0"/>
              <a:t>D.  the press should have complete freedom.</a:t>
            </a:r>
          </a:p>
        </p:txBody>
      </p:sp>
    </p:spTree>
    <p:extLst>
      <p:ext uri="{BB962C8B-B14F-4D97-AF65-F5344CB8AC3E}">
        <p14:creationId xmlns:p14="http://schemas.microsoft.com/office/powerpoint/2010/main" val="2324514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dirty="0">
                <a:solidFill>
                  <a:srgbClr val="0072BC"/>
                </a:solidFill>
              </a:rPr>
              <a:t>Quiz: New Economic Ideas</a:t>
            </a: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dirty="0"/>
              <a:t>Adam Smith favored an economic system in which</a:t>
            </a:r>
          </a:p>
          <a:p>
            <a:endParaRPr lang="en-US" sz="1600" dirty="0"/>
          </a:p>
          <a:p>
            <a:r>
              <a:rPr lang="en-US" sz="1600" dirty="0"/>
              <a:t>A.  the government ensured a favorable balance of trade.</a:t>
            </a:r>
          </a:p>
          <a:p>
            <a:r>
              <a:rPr lang="en-US" sz="1600" dirty="0"/>
              <a:t>B.  the government played no role in the economy.</a:t>
            </a:r>
          </a:p>
          <a:p>
            <a:r>
              <a:rPr lang="en-US" sz="1600" dirty="0"/>
              <a:t>C.  prices were determined by supply and demand.</a:t>
            </a:r>
          </a:p>
          <a:p>
            <a:r>
              <a:rPr lang="en-US" sz="1600" dirty="0"/>
              <a:t>D.  business put the public good ahead of the desire for profit.</a:t>
            </a:r>
          </a:p>
        </p:txBody>
      </p:sp>
    </p:spTree>
    <p:extLst>
      <p:ext uri="{BB962C8B-B14F-4D97-AF65-F5344CB8AC3E}">
        <p14:creationId xmlns:p14="http://schemas.microsoft.com/office/powerpoint/2010/main" val="695301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dirty="0">
                <a:solidFill>
                  <a:srgbClr val="0072BC"/>
                </a:solidFill>
              </a:rPr>
              <a:t>Quiz: Spread of Enlightenment Ideas</a:t>
            </a: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dirty="0"/>
              <a:t>How did philosophes and other writers avoid censorship?</a:t>
            </a:r>
          </a:p>
          <a:p>
            <a:endParaRPr lang="en-US" sz="1600" dirty="0"/>
          </a:p>
          <a:p>
            <a:r>
              <a:rPr lang="en-US" sz="1600" dirty="0"/>
              <a:t>A.  by disguising their ideas as fiction</a:t>
            </a:r>
          </a:p>
          <a:p>
            <a:r>
              <a:rPr lang="en-US" sz="1600" dirty="0"/>
              <a:t>B.  by winning the support of the aristocracy</a:t>
            </a:r>
          </a:p>
          <a:p>
            <a:r>
              <a:rPr lang="en-US" sz="1600" dirty="0"/>
              <a:t>C.  by limiting access to books</a:t>
            </a:r>
          </a:p>
          <a:p>
            <a:r>
              <a:rPr lang="en-US" sz="1600" dirty="0"/>
              <a:t>D.  by speaking in salons instead of writing</a:t>
            </a:r>
          </a:p>
        </p:txBody>
      </p:sp>
    </p:spTree>
    <p:extLst>
      <p:ext uri="{BB962C8B-B14F-4D97-AF65-F5344CB8AC3E}">
        <p14:creationId xmlns:p14="http://schemas.microsoft.com/office/powerpoint/2010/main" val="249651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81000" y="1397000"/>
            <a:ext cx="8039100" cy="1588"/>
          </a:xfrm>
          <a:prstGeom prst="line">
            <a:avLst/>
          </a:prstGeom>
          <a:ln>
            <a:solidFill>
              <a:srgbClr val="7F7F7F"/>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279400" y="1524000"/>
            <a:ext cx="7620000" cy="400110"/>
          </a:xfrm>
          <a:prstGeom prst="rect">
            <a:avLst/>
          </a:prstGeom>
          <a:noFill/>
        </p:spPr>
        <p:txBody>
          <a:bodyPr vert="horz" rtlCol="0">
            <a:spAutoFit/>
          </a:bodyPr>
          <a:lstStyle/>
          <a:p>
            <a:r>
              <a:rPr lang="en-US" sz="2000" b="1">
                <a:solidFill>
                  <a:srgbClr val="0072BC"/>
                </a:solidFill>
              </a:rPr>
              <a:t>Key Terms</a:t>
            </a:r>
          </a:p>
        </p:txBody>
      </p:sp>
      <p:sp>
        <p:nvSpPr>
          <p:cNvPr id="5" name="TextBox 4"/>
          <p:cNvSpPr txBox="1"/>
          <p:nvPr/>
        </p:nvSpPr>
        <p:spPr>
          <a:xfrm>
            <a:off x="279400" y="2032000"/>
            <a:ext cx="3386909" cy="3785652"/>
          </a:xfrm>
          <a:prstGeom prst="rect">
            <a:avLst/>
          </a:prstGeom>
          <a:noFill/>
        </p:spPr>
        <p:txBody>
          <a:bodyPr vert="horz" wrap="square" rtlCol="0">
            <a:spAutoFit/>
          </a:bodyPr>
          <a:lstStyle/>
          <a:p>
            <a:pPr marL="342900" indent="-342900">
              <a:buChar char="•"/>
            </a:pPr>
            <a:r>
              <a:rPr lang="en-US" sz="2400" dirty="0"/>
              <a:t>natural laws</a:t>
            </a:r>
          </a:p>
          <a:p>
            <a:pPr marL="342900" indent="-342900">
              <a:buChar char="•"/>
            </a:pPr>
            <a:r>
              <a:rPr lang="en-US" sz="2400" dirty="0"/>
              <a:t>Thomas Hobbes</a:t>
            </a:r>
          </a:p>
          <a:p>
            <a:pPr marL="342900" indent="-342900">
              <a:buChar char="•"/>
            </a:pPr>
            <a:r>
              <a:rPr lang="en-US" sz="2400" dirty="0"/>
              <a:t>John Locke</a:t>
            </a:r>
          </a:p>
          <a:p>
            <a:pPr marL="342900" indent="-342900">
              <a:buChar char="•"/>
            </a:pPr>
            <a:r>
              <a:rPr lang="en-US" sz="2400" dirty="0"/>
              <a:t>social contract</a:t>
            </a:r>
          </a:p>
          <a:p>
            <a:pPr marL="342900" indent="-342900">
              <a:buChar char="•"/>
            </a:pPr>
            <a:r>
              <a:rPr lang="en-US" sz="2400" dirty="0"/>
              <a:t>natural rights</a:t>
            </a:r>
          </a:p>
          <a:p>
            <a:pPr marL="342900" indent="-342900">
              <a:buChar char="•"/>
            </a:pPr>
            <a:r>
              <a:rPr lang="en-US" sz="2400" dirty="0"/>
              <a:t>philosophes</a:t>
            </a:r>
          </a:p>
          <a:p>
            <a:pPr marL="342900" indent="-342900">
              <a:buChar char="•"/>
            </a:pPr>
            <a:r>
              <a:rPr lang="en-US" sz="2400" dirty="0"/>
              <a:t>Montesquieu</a:t>
            </a:r>
          </a:p>
          <a:p>
            <a:pPr marL="342900" indent="-342900">
              <a:buChar char="•"/>
            </a:pPr>
            <a:r>
              <a:rPr lang="en-US" sz="2400" dirty="0"/>
              <a:t>Voltaire</a:t>
            </a:r>
          </a:p>
          <a:p>
            <a:pPr marL="342900" indent="-342900">
              <a:buChar char="•"/>
            </a:pPr>
            <a:r>
              <a:rPr lang="en-US" sz="2400" dirty="0"/>
              <a:t>Jean-Jacques Rousseau</a:t>
            </a:r>
          </a:p>
          <a:p>
            <a:pPr marL="342900" indent="-342900">
              <a:buChar char="•"/>
            </a:pPr>
            <a:r>
              <a:rPr lang="en-US" sz="2400" dirty="0"/>
              <a:t>laissez faire</a:t>
            </a:r>
          </a:p>
        </p:txBody>
      </p:sp>
      <p:sp>
        <p:nvSpPr>
          <p:cNvPr id="6" name="TextBox 5"/>
          <p:cNvSpPr txBox="1"/>
          <p:nvPr/>
        </p:nvSpPr>
        <p:spPr>
          <a:xfrm>
            <a:off x="279400" y="486920"/>
            <a:ext cx="8864600" cy="830997"/>
          </a:xfrm>
          <a:prstGeom prst="rect">
            <a:avLst/>
          </a:prstGeom>
          <a:noFill/>
        </p:spPr>
        <p:txBody>
          <a:bodyPr vert="horz" wrap="square" rtlCol="0">
            <a:spAutoFit/>
          </a:bodyPr>
          <a:lstStyle/>
          <a:p>
            <a:r>
              <a:rPr lang="en-US" sz="2400" b="1" dirty="0">
                <a:solidFill>
                  <a:srgbClr val="DA0202"/>
                </a:solidFill>
              </a:rPr>
              <a:t>Absolutism and Revolution  (1550–1850)</a:t>
            </a:r>
            <a:r>
              <a:rPr lang="en-US" sz="2400" dirty="0">
                <a:solidFill>
                  <a:srgbClr val="DA0202"/>
                </a:solidFill>
              </a:rPr>
              <a:t> </a:t>
            </a:r>
          </a:p>
          <a:p>
            <a:r>
              <a:rPr lang="en-US" sz="2400" b="1" dirty="0"/>
              <a:t>Lesson 4 </a:t>
            </a:r>
            <a:r>
              <a:rPr lang="en-US" sz="2400" dirty="0"/>
              <a:t>The Enlightenment </a:t>
            </a:r>
          </a:p>
        </p:txBody>
      </p:sp>
      <p:sp>
        <p:nvSpPr>
          <p:cNvPr id="8" name="TextBox 7"/>
          <p:cNvSpPr txBox="1"/>
          <p:nvPr/>
        </p:nvSpPr>
        <p:spPr>
          <a:xfrm>
            <a:off x="4400550" y="2032000"/>
            <a:ext cx="4030980" cy="3416320"/>
          </a:xfrm>
          <a:prstGeom prst="rect">
            <a:avLst/>
          </a:prstGeom>
          <a:noFill/>
        </p:spPr>
        <p:txBody>
          <a:bodyPr wrap="square" rtlCol="0">
            <a:spAutoFit/>
          </a:bodyPr>
          <a:lstStyle/>
          <a:p>
            <a:pPr marL="342900" lvl="0" indent="-342900">
              <a:buFontTx/>
              <a:buChar char="•"/>
            </a:pPr>
            <a:r>
              <a:rPr lang="en-US" sz="2400" dirty="0">
                <a:solidFill>
                  <a:prstClr val="black"/>
                </a:solidFill>
              </a:rPr>
              <a:t>Adam Smith</a:t>
            </a:r>
          </a:p>
          <a:p>
            <a:pPr marL="342900" lvl="0" indent="-342900">
              <a:buFontTx/>
              <a:buChar char="•"/>
            </a:pPr>
            <a:r>
              <a:rPr lang="en-US" sz="2400" dirty="0">
                <a:solidFill>
                  <a:prstClr val="black"/>
                </a:solidFill>
              </a:rPr>
              <a:t>free market</a:t>
            </a:r>
          </a:p>
          <a:p>
            <a:pPr marL="342900" lvl="0" indent="-342900">
              <a:buFontTx/>
              <a:buChar char="•"/>
            </a:pPr>
            <a:r>
              <a:rPr lang="en-US" sz="2400" dirty="0">
                <a:solidFill>
                  <a:prstClr val="black"/>
                </a:solidFill>
              </a:rPr>
              <a:t>free enterprise system</a:t>
            </a:r>
          </a:p>
          <a:p>
            <a:pPr marL="342900" lvl="0" indent="-342900">
              <a:buFontTx/>
              <a:buChar char="•"/>
            </a:pPr>
            <a:r>
              <a:rPr lang="en-US" sz="2400" dirty="0">
                <a:solidFill>
                  <a:prstClr val="black"/>
                </a:solidFill>
              </a:rPr>
              <a:t>censorship</a:t>
            </a:r>
          </a:p>
          <a:p>
            <a:pPr marL="342900" lvl="0" indent="-342900">
              <a:buFontTx/>
              <a:buChar char="•"/>
            </a:pPr>
            <a:r>
              <a:rPr lang="en-US" sz="2400" dirty="0">
                <a:solidFill>
                  <a:prstClr val="black"/>
                </a:solidFill>
              </a:rPr>
              <a:t>salons</a:t>
            </a:r>
          </a:p>
          <a:p>
            <a:pPr marL="342900" lvl="0" indent="-342900">
              <a:buFontTx/>
              <a:buChar char="•"/>
            </a:pPr>
            <a:r>
              <a:rPr lang="en-US" sz="2400" dirty="0">
                <a:solidFill>
                  <a:prstClr val="black"/>
                </a:solidFill>
              </a:rPr>
              <a:t>baroque</a:t>
            </a:r>
          </a:p>
          <a:p>
            <a:pPr marL="342900" lvl="0" indent="-342900">
              <a:buFontTx/>
              <a:buChar char="•"/>
            </a:pPr>
            <a:r>
              <a:rPr lang="en-US" sz="2400" dirty="0">
                <a:solidFill>
                  <a:prstClr val="black"/>
                </a:solidFill>
              </a:rPr>
              <a:t>rococo</a:t>
            </a:r>
          </a:p>
          <a:p>
            <a:pPr marL="342900" lvl="0" indent="-342900">
              <a:buFontTx/>
              <a:buChar char="•"/>
            </a:pPr>
            <a:r>
              <a:rPr lang="en-US" sz="2400" dirty="0">
                <a:solidFill>
                  <a:prstClr val="black"/>
                </a:solidFill>
              </a:rPr>
              <a:t>enlightened despots</a:t>
            </a:r>
          </a:p>
          <a:p>
            <a:pPr marL="342900" lvl="0" indent="-342900">
              <a:buFontTx/>
              <a:buChar char="•"/>
            </a:pPr>
            <a:r>
              <a:rPr lang="en-US" sz="2400" dirty="0">
                <a:solidFill>
                  <a:prstClr val="black"/>
                </a:solidFill>
              </a:rPr>
              <a:t>Joseph II</a:t>
            </a:r>
          </a:p>
        </p:txBody>
      </p:sp>
    </p:spTree>
    <p:extLst>
      <p:ext uri="{BB962C8B-B14F-4D97-AF65-F5344CB8AC3E}">
        <p14:creationId xmlns:p14="http://schemas.microsoft.com/office/powerpoint/2010/main" val="3491292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dirty="0">
                <a:solidFill>
                  <a:srgbClr val="0072BC"/>
                </a:solidFill>
              </a:rPr>
              <a:t>Quiz: Arts and Literature of the Enlightenment</a:t>
            </a: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dirty="0"/>
              <a:t>Which of the following would be most likely considered rococo?</a:t>
            </a:r>
          </a:p>
          <a:p>
            <a:endParaRPr lang="en-US" sz="1600" dirty="0"/>
          </a:p>
          <a:p>
            <a:r>
              <a:rPr lang="en-US" sz="1600" dirty="0"/>
              <a:t>A.  a watercolor depicting a realistic portrayal of people harvesting grain</a:t>
            </a:r>
          </a:p>
          <a:p>
            <a:r>
              <a:rPr lang="en-US" sz="1600" dirty="0"/>
              <a:t>B.  a tapestry featuring delicate shells and flowers using pastel colors</a:t>
            </a:r>
          </a:p>
          <a:p>
            <a:r>
              <a:rPr lang="en-US" sz="1600" dirty="0"/>
              <a:t>C.  a portrait using size and bright colors to symbolize power and glory</a:t>
            </a:r>
          </a:p>
          <a:p>
            <a:r>
              <a:rPr lang="en-US" sz="1600" dirty="0"/>
              <a:t>D.  an oil painting that glorifies a historic battle and invokes religious symbolism</a:t>
            </a:r>
          </a:p>
        </p:txBody>
      </p:sp>
    </p:spTree>
    <p:extLst>
      <p:ext uri="{BB962C8B-B14F-4D97-AF65-F5344CB8AC3E}">
        <p14:creationId xmlns:p14="http://schemas.microsoft.com/office/powerpoint/2010/main" val="4239697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dirty="0">
                <a:solidFill>
                  <a:srgbClr val="0072BC"/>
                </a:solidFill>
              </a:rPr>
              <a:t>Quiz: The Enlightened Despots</a:t>
            </a:r>
          </a:p>
        </p:txBody>
      </p:sp>
      <p:sp>
        <p:nvSpPr>
          <p:cNvPr id="3" name="TextBox 2"/>
          <p:cNvSpPr txBox="1"/>
          <p:nvPr/>
        </p:nvSpPr>
        <p:spPr>
          <a:xfrm>
            <a:off x="279400" y="1460500"/>
            <a:ext cx="7620000" cy="1569660"/>
          </a:xfrm>
          <a:prstGeom prst="rect">
            <a:avLst/>
          </a:prstGeom>
          <a:noFill/>
        </p:spPr>
        <p:txBody>
          <a:bodyPr vert="horz" rtlCol="0">
            <a:spAutoFit/>
          </a:bodyPr>
          <a:lstStyle/>
          <a:p>
            <a:r>
              <a:rPr lang="en-US" sz="1600" dirty="0"/>
              <a:t>Which is the best example of a monarch supporting Enlightenment reform?</a:t>
            </a:r>
          </a:p>
          <a:p>
            <a:endParaRPr lang="en-US" sz="1600" dirty="0"/>
          </a:p>
          <a:p>
            <a:r>
              <a:rPr lang="en-US" sz="1600" dirty="0"/>
              <a:t>A.  Frederick the Great inviting Voltaire to Prussia</a:t>
            </a:r>
          </a:p>
          <a:p>
            <a:r>
              <a:rPr lang="en-US" sz="1600" dirty="0"/>
              <a:t>B.  Catherine the Great expanding Russian’s empire </a:t>
            </a:r>
          </a:p>
          <a:p>
            <a:r>
              <a:rPr lang="en-US" sz="1600" dirty="0"/>
              <a:t>C.  Maria Theresa modernizing the Austrian government</a:t>
            </a:r>
          </a:p>
          <a:p>
            <a:r>
              <a:rPr lang="en-US" sz="1600" dirty="0"/>
              <a:t>D.  Joseph II abolishing serfdom in Austria</a:t>
            </a:r>
          </a:p>
        </p:txBody>
      </p:sp>
    </p:spTree>
    <p:extLst>
      <p:ext uri="{BB962C8B-B14F-4D97-AF65-F5344CB8AC3E}">
        <p14:creationId xmlns:p14="http://schemas.microsoft.com/office/powerpoint/2010/main" val="4259516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dirty="0">
                <a:solidFill>
                  <a:srgbClr val="0072BC"/>
                </a:solidFill>
              </a:rPr>
              <a:t>Scientific Revolution Leads to the Enlightenment</a:t>
            </a:r>
          </a:p>
        </p:txBody>
      </p:sp>
      <p:sp>
        <p:nvSpPr>
          <p:cNvPr id="3" name="TextBox 2"/>
          <p:cNvSpPr txBox="1"/>
          <p:nvPr/>
        </p:nvSpPr>
        <p:spPr>
          <a:xfrm>
            <a:off x="279400" y="1460500"/>
            <a:ext cx="8255000" cy="1323439"/>
          </a:xfrm>
          <a:prstGeom prst="rect">
            <a:avLst/>
          </a:prstGeom>
          <a:noFill/>
        </p:spPr>
        <p:txBody>
          <a:bodyPr vert="horz" wrap="square" rtlCol="0">
            <a:spAutoFit/>
          </a:bodyPr>
          <a:lstStyle/>
          <a:p>
            <a:r>
              <a:rPr lang="en-US" sz="1600" dirty="0"/>
              <a:t>During the Scientific Revolution of the 1500s and 1600s, European scholars made advances in physics, chemistry, biology, and medicine. Like ancient scholars, the thinkers of the Scientific Revolution relied on reason, but they also developed a new “scientific method” to test their theories and observations. Using mathematics and the scientific method, they discovered a series of laws that governed the physical universe. </a:t>
            </a:r>
          </a:p>
        </p:txBody>
      </p:sp>
    </p:spTree>
    <p:extLst>
      <p:ext uri="{BB962C8B-B14F-4D97-AF65-F5344CB8AC3E}">
        <p14:creationId xmlns:p14="http://schemas.microsoft.com/office/powerpoint/2010/main" val="549529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dirty="0">
                <a:solidFill>
                  <a:srgbClr val="0072BC"/>
                </a:solidFill>
              </a:rPr>
              <a:t>Scientific Revolution Leads to the Enlightenment</a:t>
            </a:r>
          </a:p>
        </p:txBody>
      </p:sp>
      <p:sp>
        <p:nvSpPr>
          <p:cNvPr id="3" name="TextBox 2"/>
          <p:cNvSpPr txBox="1"/>
          <p:nvPr/>
        </p:nvSpPr>
        <p:spPr>
          <a:xfrm>
            <a:off x="279400" y="6164875"/>
            <a:ext cx="7620000" cy="584776"/>
          </a:xfrm>
          <a:prstGeom prst="rect">
            <a:avLst/>
          </a:prstGeom>
          <a:noFill/>
        </p:spPr>
        <p:txBody>
          <a:bodyPr vert="horz" rtlCol="0">
            <a:spAutoFit/>
          </a:bodyPr>
          <a:lstStyle/>
          <a:p>
            <a:r>
              <a:rPr lang="en-US" sz="1600" dirty="0"/>
              <a:t>Sir Isaac Newton was a key figure in the Scientific Revolution. Among his many discoveries was gravity. </a:t>
            </a:r>
          </a:p>
        </p:txBody>
      </p:sp>
      <p:pic>
        <p:nvPicPr>
          <p:cNvPr id="4" name="Picture 3" descr="HSWH_SC_L04_R1097363_FU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755" y="1346348"/>
            <a:ext cx="6857717" cy="4704375"/>
          </a:xfrm>
          <a:prstGeom prst="rect">
            <a:avLst/>
          </a:prstGeom>
        </p:spPr>
      </p:pic>
    </p:spTree>
    <p:extLst>
      <p:ext uri="{BB962C8B-B14F-4D97-AF65-F5344CB8AC3E}">
        <p14:creationId xmlns:p14="http://schemas.microsoft.com/office/powerpoint/2010/main" val="1921790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dirty="0">
                <a:solidFill>
                  <a:srgbClr val="0072BC"/>
                </a:solidFill>
              </a:rPr>
              <a:t>Hobbes and Locke on the Role of Government</a:t>
            </a:r>
          </a:p>
        </p:txBody>
      </p:sp>
      <p:sp>
        <p:nvSpPr>
          <p:cNvPr id="3" name="TextBox 2"/>
          <p:cNvSpPr txBox="1"/>
          <p:nvPr/>
        </p:nvSpPr>
        <p:spPr>
          <a:xfrm>
            <a:off x="279400" y="1460500"/>
            <a:ext cx="7620000" cy="1077218"/>
          </a:xfrm>
          <a:prstGeom prst="rect">
            <a:avLst/>
          </a:prstGeom>
          <a:noFill/>
        </p:spPr>
        <p:txBody>
          <a:bodyPr vert="horz" rtlCol="0">
            <a:spAutoFit/>
          </a:bodyPr>
          <a:lstStyle/>
          <a:p>
            <a:r>
              <a:rPr lang="en-US" sz="1600" dirty="0"/>
              <a:t>During the 1600s, two English thinkers, Thomas Hobbes and John Locke, set forth ideas that were to become key to the Enlightenment. Both men lived through the upheavals of the English Civil War. Yet they reached different conclusions about human nature and the purpose and proper role of government.</a:t>
            </a:r>
          </a:p>
        </p:txBody>
      </p:sp>
    </p:spTree>
    <p:extLst>
      <p:ext uri="{BB962C8B-B14F-4D97-AF65-F5344CB8AC3E}">
        <p14:creationId xmlns:p14="http://schemas.microsoft.com/office/powerpoint/2010/main" val="2139091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399" y="635000"/>
            <a:ext cx="8708081" cy="461665"/>
          </a:xfrm>
          <a:prstGeom prst="rect">
            <a:avLst/>
          </a:prstGeom>
          <a:noFill/>
        </p:spPr>
        <p:txBody>
          <a:bodyPr vert="horz" wrap="square" rtlCol="0">
            <a:spAutoFit/>
          </a:bodyPr>
          <a:lstStyle/>
          <a:p>
            <a:pPr algn="ctr"/>
            <a:r>
              <a:rPr lang="en-US" sz="2400" b="1" dirty="0">
                <a:solidFill>
                  <a:srgbClr val="0072BC"/>
                </a:solidFill>
              </a:rPr>
              <a:t>Hobbes and Locke on the Role of Government</a:t>
            </a:r>
          </a:p>
        </p:txBody>
      </p:sp>
      <p:sp>
        <p:nvSpPr>
          <p:cNvPr id="3" name="TextBox 2"/>
          <p:cNvSpPr txBox="1"/>
          <p:nvPr/>
        </p:nvSpPr>
        <p:spPr>
          <a:xfrm>
            <a:off x="279400" y="1460500"/>
            <a:ext cx="8708080" cy="4524315"/>
          </a:xfrm>
          <a:prstGeom prst="rect">
            <a:avLst/>
          </a:prstGeom>
          <a:noFill/>
        </p:spPr>
        <p:txBody>
          <a:bodyPr vert="horz" wrap="square" rtlCol="0">
            <a:spAutoFit/>
          </a:bodyPr>
          <a:lstStyle/>
          <a:p>
            <a:pPr algn="ctr"/>
            <a:r>
              <a:rPr lang="en-US" sz="2400" dirty="0"/>
              <a:t>Hobbes Argues for Powerful Government</a:t>
            </a:r>
          </a:p>
          <a:p>
            <a:pPr marL="342900" indent="-342900">
              <a:buFont typeface="Arial" panose="020B0604020202020204" pitchFamily="34" charset="0"/>
              <a:buChar char="•"/>
            </a:pPr>
            <a:r>
              <a:rPr lang="en-US" sz="2400" dirty="0"/>
              <a:t>Hobbes believes people are brutish, cruel, and greedy</a:t>
            </a:r>
          </a:p>
          <a:p>
            <a:pPr marL="342900" indent="-342900">
              <a:buFont typeface="Arial" panose="020B0604020202020204" pitchFamily="34" charset="0"/>
              <a:buChar char="•"/>
            </a:pPr>
            <a:r>
              <a:rPr lang="en-US" sz="2400" dirty="0"/>
              <a:t>In order to escape that type of life people enter into a social contract where they give up freedom for organized society</a:t>
            </a:r>
          </a:p>
          <a:p>
            <a:pPr marL="342900" indent="-342900">
              <a:buFont typeface="Arial" panose="020B0604020202020204" pitchFamily="34" charset="0"/>
              <a:buChar char="•"/>
            </a:pPr>
            <a:r>
              <a:rPr lang="en-US" sz="2400" dirty="0"/>
              <a:t>He wrote the Leviathan which talks about this</a:t>
            </a:r>
          </a:p>
          <a:p>
            <a:pPr algn="ctr"/>
            <a:r>
              <a:rPr lang="en-US" sz="2400" dirty="0"/>
              <a:t>Locke Focuses on Natural Rights</a:t>
            </a:r>
          </a:p>
          <a:p>
            <a:pPr marL="342900" indent="-342900">
              <a:buFont typeface="Arial" panose="020B0604020202020204" pitchFamily="34" charset="0"/>
              <a:buChar char="•"/>
            </a:pPr>
            <a:r>
              <a:rPr lang="en-US" sz="2400" dirty="0"/>
              <a:t>Locke believes people are reasonable and moral</a:t>
            </a:r>
          </a:p>
          <a:p>
            <a:pPr marL="342900" indent="-342900">
              <a:buFont typeface="Arial" panose="020B0604020202020204" pitchFamily="34" charset="0"/>
              <a:buChar char="•"/>
            </a:pPr>
            <a:r>
              <a:rPr lang="en-US" sz="2400" dirty="0"/>
              <a:t>He believes people have natural rights: life, liberty, property</a:t>
            </a:r>
          </a:p>
          <a:p>
            <a:pPr marL="342900" indent="-342900">
              <a:buFont typeface="Arial" panose="020B0604020202020204" pitchFamily="34" charset="0"/>
              <a:buChar char="•"/>
            </a:pPr>
            <a:r>
              <a:rPr lang="en-US" sz="2400" dirty="0"/>
              <a:t>He believes that government has a responsibility to the people it governs, if it fails then the people can overthrow it</a:t>
            </a:r>
          </a:p>
          <a:p>
            <a:pPr marL="342900" indent="-342900">
              <a:buFont typeface="Arial" panose="020B0604020202020204" pitchFamily="34" charset="0"/>
              <a:buChar char="•"/>
            </a:pPr>
            <a:r>
              <a:rPr lang="en-US" sz="2400" dirty="0"/>
              <a:t>He writes Two Treatises in Government, in which he explains that people create govt. to protect natural rights</a:t>
            </a:r>
          </a:p>
        </p:txBody>
      </p:sp>
    </p:spTree>
    <p:extLst>
      <p:ext uri="{BB962C8B-B14F-4D97-AF65-F5344CB8AC3E}">
        <p14:creationId xmlns:p14="http://schemas.microsoft.com/office/powerpoint/2010/main" val="3514816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dirty="0">
                <a:solidFill>
                  <a:srgbClr val="0072BC"/>
                </a:solidFill>
              </a:rPr>
              <a:t>Hobbes and Locke on the Role of Government</a:t>
            </a:r>
          </a:p>
        </p:txBody>
      </p:sp>
      <p:sp>
        <p:nvSpPr>
          <p:cNvPr id="3" name="TextBox 2"/>
          <p:cNvSpPr txBox="1"/>
          <p:nvPr/>
        </p:nvSpPr>
        <p:spPr>
          <a:xfrm>
            <a:off x="279400" y="5957869"/>
            <a:ext cx="7620000" cy="830997"/>
          </a:xfrm>
          <a:prstGeom prst="rect">
            <a:avLst/>
          </a:prstGeom>
          <a:noFill/>
        </p:spPr>
        <p:txBody>
          <a:bodyPr vert="horz" rtlCol="0">
            <a:spAutoFit/>
          </a:bodyPr>
          <a:lstStyle/>
          <a:p>
            <a:r>
              <a:rPr lang="en-US" sz="1600" dirty="0"/>
              <a:t>This illustration from Thomas Hobbes's book Leviathan reflects his belief in a powerful ruler. The monarch rises above all society, just as the mythological Leviathan, or sea monster, rises above all the seas.</a:t>
            </a:r>
          </a:p>
        </p:txBody>
      </p:sp>
      <p:pic>
        <p:nvPicPr>
          <p:cNvPr id="4" name="Picture 3" descr="HSWH_SC_L04_R1097371_FU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026" y="1303542"/>
            <a:ext cx="5684303" cy="4497368"/>
          </a:xfrm>
          <a:prstGeom prst="rect">
            <a:avLst/>
          </a:prstGeom>
        </p:spPr>
      </p:pic>
    </p:spTree>
    <p:extLst>
      <p:ext uri="{BB962C8B-B14F-4D97-AF65-F5344CB8AC3E}">
        <p14:creationId xmlns:p14="http://schemas.microsoft.com/office/powerpoint/2010/main" val="898922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400" y="635000"/>
            <a:ext cx="7620000" cy="461665"/>
          </a:xfrm>
          <a:prstGeom prst="rect">
            <a:avLst/>
          </a:prstGeom>
          <a:noFill/>
        </p:spPr>
        <p:txBody>
          <a:bodyPr vert="horz" rtlCol="0">
            <a:spAutoFit/>
          </a:bodyPr>
          <a:lstStyle/>
          <a:p>
            <a:r>
              <a:rPr lang="en-US" sz="2400" b="1" dirty="0">
                <a:solidFill>
                  <a:srgbClr val="0072BC"/>
                </a:solidFill>
              </a:rPr>
              <a:t>The Philosophes</a:t>
            </a:r>
          </a:p>
        </p:txBody>
      </p:sp>
      <p:sp>
        <p:nvSpPr>
          <p:cNvPr id="3" name="TextBox 2"/>
          <p:cNvSpPr txBox="1"/>
          <p:nvPr/>
        </p:nvSpPr>
        <p:spPr>
          <a:xfrm>
            <a:off x="279400" y="1460500"/>
            <a:ext cx="7620000" cy="1323439"/>
          </a:xfrm>
          <a:prstGeom prst="rect">
            <a:avLst/>
          </a:prstGeom>
          <a:noFill/>
        </p:spPr>
        <p:txBody>
          <a:bodyPr vert="horz" rtlCol="0">
            <a:spAutoFit/>
          </a:bodyPr>
          <a:lstStyle/>
          <a:p>
            <a:r>
              <a:rPr lang="en-US" sz="1600" dirty="0"/>
              <a:t>In the 1700s, France saw a flowering of Enlightenment thought. French philosophes (fee </a:t>
            </a:r>
            <a:r>
              <a:rPr lang="en-US" sz="1600" dirty="0" err="1"/>
              <a:t>loh</a:t>
            </a:r>
            <a:r>
              <a:rPr lang="en-US" sz="1600" dirty="0"/>
              <a:t> ZOHFS), or philosophers, felt that nothing was beyond the reach of human reason. As they examined ideas about government, law and society, they called for reforms to protect people’s natural rights. Their ideas, like those of Locke, would shift political thought and strongly influence the development of democratic-republican government.</a:t>
            </a:r>
          </a:p>
        </p:txBody>
      </p:sp>
    </p:spTree>
    <p:extLst>
      <p:ext uri="{BB962C8B-B14F-4D97-AF65-F5344CB8AC3E}">
        <p14:creationId xmlns:p14="http://schemas.microsoft.com/office/powerpoint/2010/main" val="4261462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683</TotalTime>
  <Words>1973</Words>
  <Application>Microsoft Office PowerPoint</Application>
  <PresentationFormat>On-screen Show (4:3)</PresentationFormat>
  <Paragraphs>163</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Blankman</dc:creator>
  <cp:lastModifiedBy>Pilamunga, Charles D.</cp:lastModifiedBy>
  <cp:revision>38</cp:revision>
  <dcterms:created xsi:type="dcterms:W3CDTF">2014-12-05T18:57:24Z</dcterms:created>
  <dcterms:modified xsi:type="dcterms:W3CDTF">2018-04-19T18:14:35Z</dcterms:modified>
</cp:coreProperties>
</file>